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62" r:id="rId5"/>
    <p:sldId id="264" r:id="rId6"/>
    <p:sldId id="265" r:id="rId7"/>
    <p:sldId id="259" r:id="rId8"/>
    <p:sldId id="274" r:id="rId9"/>
    <p:sldId id="275" r:id="rId10"/>
    <p:sldId id="276" r:id="rId11"/>
    <p:sldId id="278" r:id="rId12"/>
    <p:sldId id="279" r:id="rId13"/>
    <p:sldId id="266" r:id="rId14"/>
    <p:sldId id="267" r:id="rId15"/>
    <p:sldId id="273" r:id="rId16"/>
    <p:sldId id="269" r:id="rId17"/>
    <p:sldId id="270" r:id="rId18"/>
    <p:sldId id="271" r:id="rId19"/>
    <p:sldId id="272" r:id="rId20"/>
    <p:sldId id="280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FF"/>
    <a:srgbClr val="0000FF"/>
    <a:srgbClr val="990000"/>
    <a:srgbClr val="B0B1EC"/>
    <a:srgbClr val="FFFF00"/>
    <a:srgbClr val="33CCFF"/>
    <a:srgbClr val="FF3300"/>
    <a:srgbClr val="F5F260"/>
    <a:srgbClr val="ECEC2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02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675ACF-2171-44BD-AE5E-410D64B3E860}" type="datetimeFigureOut">
              <a:rPr lang="en-US" smtClean="0"/>
              <a:pPr/>
              <a:t>4/24/2013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0F8C05-D7CC-4E95-B865-949195E7792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9.jpeg"/><Relationship Id="rId7" Type="http://schemas.openxmlformats.org/officeDocument/2006/relationships/image" Target="../media/image23.gi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3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8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2438400" y="304800"/>
            <a:ext cx="4191000" cy="17526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FFC00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95600" y="685800"/>
            <a:ext cx="3657600" cy="1066800"/>
          </a:xfrm>
          <a:prstGeom prst="rect">
            <a:avLst/>
          </a:prstGeom>
          <a:noFill/>
        </p:spPr>
        <p:txBody>
          <a:bodyPr wrap="square" rtlCol="0">
            <a:prstTxWarp prst="textInflate">
              <a:avLst/>
            </a:prstTxWarp>
            <a:spAutoFit/>
          </a:bodyPr>
          <a:lstStyle/>
          <a:p>
            <a:pPr algn="ctr"/>
            <a:r>
              <a:rPr lang="bn-BD" sz="115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r>
              <a:rPr lang="bn-BD" sz="9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96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orange_roses-01216.jpg"/>
          <p:cNvPicPr>
            <a:picLocks noChangeAspect="1"/>
          </p:cNvPicPr>
          <p:nvPr/>
        </p:nvPicPr>
        <p:blipFill>
          <a:blip r:embed="rId2" cstate="print">
            <a:lum contrast="20000"/>
          </a:blip>
          <a:stretch>
            <a:fillRect/>
          </a:stretch>
        </p:blipFill>
        <p:spPr>
          <a:xfrm>
            <a:off x="533400" y="2375568"/>
            <a:ext cx="7924800" cy="4101432"/>
          </a:xfrm>
          <a:prstGeom prst="rect">
            <a:avLst/>
          </a:prstGeom>
          <a:ln w="38100" cap="sq">
            <a:solidFill>
              <a:srgbClr val="FFFF00"/>
            </a:solidFill>
            <a:prstDash val="solid"/>
            <a:miter lim="800000"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62200" y="1120914"/>
            <a:ext cx="4267200" cy="769441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19050">
            <a:solidFill>
              <a:srgbClr val="0000FF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উপস্থাপনায়</a:t>
            </a:r>
            <a:endParaRPr lang="en-US" sz="44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6800" y="2855655"/>
            <a:ext cx="7010400" cy="2800767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28575">
            <a:solidFill>
              <a:schemeClr val="tx1">
                <a:lumMod val="95000"/>
                <a:lumOff val="5000"/>
              </a:schemeClr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rgbClr val="CC00FF"/>
                </a:solidFill>
                <a:latin typeface="NikoshBAN" pitchFamily="2" charset="0"/>
                <a:cs typeface="NikoshBAN" pitchFamily="2" charset="0"/>
              </a:rPr>
              <a:t>সাজেদা জাহান</a:t>
            </a:r>
          </a:p>
          <a:p>
            <a:pPr algn="ctr"/>
            <a:r>
              <a:rPr lang="bn-BD" sz="4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সহকারি শিক্ষিকা</a:t>
            </a:r>
          </a:p>
          <a:p>
            <a:pPr algn="ctr"/>
            <a:r>
              <a:rPr lang="bn-BD" sz="4400" dirty="0" smtClean="0">
                <a:solidFill>
                  <a:srgbClr val="CC00FF"/>
                </a:solidFill>
                <a:latin typeface="NikoshBAN" pitchFamily="2" charset="0"/>
                <a:cs typeface="NikoshBAN" pitchFamily="2" charset="0"/>
              </a:rPr>
              <a:t>অরুন চন্দ্র সরকারি প্রাথমিক বিদ্যালয়</a:t>
            </a:r>
          </a:p>
          <a:p>
            <a:pPr algn="ctr"/>
            <a:r>
              <a:rPr lang="bn-BD" sz="4400" dirty="0" smtClean="0">
                <a:solidFill>
                  <a:srgbClr val="CC00FF"/>
                </a:solidFill>
                <a:latin typeface="NikoshBAN" pitchFamily="2" charset="0"/>
                <a:cs typeface="NikoshBAN" pitchFamily="2" charset="0"/>
              </a:rPr>
              <a:t>সদর,নোয়াখালী।</a:t>
            </a:r>
            <a:endParaRPr lang="en-US" sz="4400" dirty="0">
              <a:solidFill>
                <a:srgbClr val="CC00FF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2169855"/>
            <a:ext cx="6477000" cy="255454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rgbClr val="7030A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rgbClr val="990000"/>
                </a:solidFill>
                <a:latin typeface="NikoshBAN" pitchFamily="2" charset="0"/>
                <a:cs typeface="NikoshBAN" pitchFamily="2" charset="0"/>
              </a:rPr>
              <a:t> শ্রেণিঃ পঞ্চম</a:t>
            </a:r>
          </a:p>
          <a:p>
            <a:pPr algn="ctr"/>
            <a:r>
              <a:rPr lang="bn-BD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বিষয়ঃবিজ্ঞান</a:t>
            </a:r>
          </a:p>
          <a:p>
            <a:pPr algn="ctr"/>
            <a:r>
              <a:rPr lang="bn-BD" sz="4000" dirty="0" smtClean="0">
                <a:solidFill>
                  <a:srgbClr val="CC00FF"/>
                </a:solidFill>
                <a:latin typeface="NikoshBAN" pitchFamily="2" charset="0"/>
                <a:cs typeface="NikoshBAN" pitchFamily="2" charset="0"/>
              </a:rPr>
              <a:t>পাঠ শিরোনামঃসুস্থ জীবনের জন্য খাদ্য।</a:t>
            </a:r>
          </a:p>
          <a:p>
            <a:pPr algn="ctr"/>
            <a:r>
              <a:rPr lang="bn-BD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সময়ঃ ৪০ মিনিট।</a:t>
            </a:r>
            <a:endParaRPr lang="en-US" sz="40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unched Tape 1"/>
          <p:cNvSpPr/>
          <p:nvPr/>
        </p:nvSpPr>
        <p:spPr>
          <a:xfrm>
            <a:off x="457200" y="228600"/>
            <a:ext cx="8229600" cy="6477000"/>
          </a:xfrm>
          <a:prstGeom prst="flowChartPunchedTape">
            <a:avLst/>
          </a:prstGeom>
          <a:blipFill>
            <a:blip r:embed="rId3" cstate="print"/>
            <a:tile tx="0" ty="0" sx="100000" sy="100000" flip="none" algn="tl"/>
          </a:blipFill>
          <a:ln w="38100">
            <a:solidFill>
              <a:srgbClr val="7030A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solidFill>
                  <a:srgbClr val="990000"/>
                </a:solidFill>
                <a:latin typeface="NikoshBAN" pitchFamily="2" charset="0"/>
                <a:cs typeface="NikoshBAN" pitchFamily="2" charset="0"/>
              </a:rPr>
              <a:t>শিখনফলঃ</a:t>
            </a:r>
            <a:r>
              <a:rPr lang="bn-BD" sz="5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                   </a:t>
            </a:r>
            <a:endParaRPr lang="bn-BD" sz="3200" b="1" dirty="0" smtClean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200" b="1" dirty="0" smtClean="0">
                <a:solidFill>
                  <a:srgbClr val="CC00FF"/>
                </a:solidFill>
                <a:latin typeface="NikoshBAN" pitchFamily="2" charset="0"/>
                <a:cs typeface="NikoshBAN" pitchFamily="2" charset="0"/>
              </a:rPr>
              <a:t>      </a:t>
            </a:r>
            <a:r>
              <a:rPr lang="bn-BD" sz="3200" b="1" dirty="0" smtClean="0">
                <a:solidFill>
                  <a:srgbClr val="CC00FF"/>
                </a:solidFill>
                <a:latin typeface="NikoshBAN" pitchFamily="2" charset="0"/>
                <a:cs typeface="NikoshBAN" pitchFamily="2" charset="0"/>
              </a:rPr>
              <a:t>এই পাঠ শেষে শিক্ষার্থীরা</a:t>
            </a:r>
          </a:p>
          <a:p>
            <a:pPr marL="514350" indent="-514350">
              <a:buFont typeface="+mj-lt"/>
              <a:buAutoNum type="arabicPeriod"/>
            </a:pPr>
            <a:r>
              <a:rPr lang="bn-BD" sz="32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জাঙ্ক ফুড কী তা বলতে ও লিখতে পারবে।</a:t>
            </a:r>
          </a:p>
          <a:p>
            <a:pPr marL="742950" indent="-742950">
              <a:buFont typeface="+mj-lt"/>
              <a:buAutoNum type="arabicPeriod"/>
            </a:pPr>
            <a:r>
              <a:rPr lang="bn-BD" sz="32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ছয়টি জাঙ্ক ফুডের নাম লিখতে পারবে।</a:t>
            </a:r>
          </a:p>
          <a:p>
            <a:pPr marL="514350" indent="-514350">
              <a:buFont typeface="+mj-lt"/>
              <a:buAutoNum type="arabicPeriod"/>
            </a:pPr>
            <a:r>
              <a:rPr lang="bn-BD" sz="32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জাঙ্ক ফুড খাওয়ার ক্ষতিকর দিক সম্পর্কে  বলতে ও লিখতে </a:t>
            </a:r>
          </a:p>
          <a:p>
            <a:pPr marL="514350" indent="-514350"/>
            <a:r>
              <a:rPr lang="bn-BD" sz="32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     পারবে।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Alternate Process 1"/>
          <p:cNvSpPr/>
          <p:nvPr/>
        </p:nvSpPr>
        <p:spPr>
          <a:xfrm>
            <a:off x="1143000" y="1447800"/>
            <a:ext cx="6858000" cy="1524000"/>
          </a:xfrm>
          <a:prstGeom prst="flowChartAlternateProcess">
            <a:avLst/>
          </a:prstGeom>
          <a:blipFill>
            <a:blip r:embed="rId3" cstate="print"/>
            <a:tile tx="0" ty="0" sx="100000" sy="100000" flip="none" algn="tl"/>
          </a:blipFill>
          <a:ln>
            <a:solidFill>
              <a:srgbClr val="00B0F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পাঠের শিরোনামঃসুস্থ্য জীবনের জন্য খাদ্য</a:t>
            </a:r>
            <a:endParaRPr lang="en-US" sz="40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Flowchart: Alternate Process 3"/>
          <p:cNvSpPr/>
          <p:nvPr/>
        </p:nvSpPr>
        <p:spPr>
          <a:xfrm>
            <a:off x="1143000" y="4114800"/>
            <a:ext cx="6858000" cy="1447800"/>
          </a:xfrm>
          <a:prstGeom prst="flowChartAlternateProcess">
            <a:avLst/>
          </a:prstGeom>
          <a:blipFill>
            <a:blip r:embed="rId4" cstate="print"/>
            <a:tile tx="0" ty="0" sx="100000" sy="100000" flip="none" algn="tl"/>
          </a:blipFill>
          <a:ln w="28575"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পাঠ্যাংশঃ জাঙ্ক ফুড </a:t>
            </a:r>
            <a:endParaRPr lang="en-US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tato chips-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8200" y="1905000"/>
            <a:ext cx="4343400" cy="3505200"/>
          </a:xfrm>
          <a:prstGeom prst="rect">
            <a:avLst/>
          </a:prstGeom>
          <a:ln w="38100" cap="sq">
            <a:solidFill>
              <a:srgbClr val="FFFF00"/>
            </a:solidFill>
            <a:prstDash val="solid"/>
            <a:miter lim="800000"/>
          </a:ln>
          <a:effectLst>
            <a:glow rad="139700">
              <a:schemeClr val="accent6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</p:pic>
      <p:pic>
        <p:nvPicPr>
          <p:cNvPr id="6" name="Picture 5" descr="potato-chips-st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1905000"/>
            <a:ext cx="4419600" cy="3505200"/>
          </a:xfrm>
          <a:prstGeom prst="rect">
            <a:avLst/>
          </a:prstGeom>
          <a:solidFill>
            <a:srgbClr val="FFFF00"/>
          </a:solidFill>
          <a:ln w="38100" cap="sq">
            <a:solidFill>
              <a:srgbClr val="FFFF00"/>
            </a:solidFill>
            <a:prstDash val="solid"/>
            <a:miter lim="800000"/>
          </a:ln>
          <a:effectLst>
            <a:glow rad="139700">
              <a:schemeClr val="accent6">
                <a:satMod val="175000"/>
                <a:alpha val="40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9" name="Oval 8"/>
          <p:cNvSpPr/>
          <p:nvPr/>
        </p:nvSpPr>
        <p:spPr>
          <a:xfrm>
            <a:off x="1981200" y="152400"/>
            <a:ext cx="4724400" cy="1447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rgbClr val="7030A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এগুলো কিসের ছবি?  </a:t>
            </a:r>
            <a:endParaRPr lang="en-US" sz="40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2971800" y="5562600"/>
            <a:ext cx="2819400" cy="12192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CC00FF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আলুর চিপস</a:t>
            </a:r>
            <a:endParaRPr lang="en-US" sz="40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argar-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43250" y="1981200"/>
            <a:ext cx="3028950" cy="3200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 descr="burger-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48400" y="1981200"/>
            <a:ext cx="2667000" cy="3200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Oval 4"/>
          <p:cNvSpPr/>
          <p:nvPr/>
        </p:nvSpPr>
        <p:spPr>
          <a:xfrm>
            <a:off x="2057400" y="152400"/>
            <a:ext cx="4724400" cy="1447800"/>
          </a:xfrm>
          <a:prstGeom prst="ellipse">
            <a:avLst/>
          </a:prstGeom>
          <a:solidFill>
            <a:srgbClr val="33CCFF"/>
          </a:solidFill>
          <a:ln w="38100">
            <a:solidFill>
              <a:srgbClr val="7030A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এগুলো কিসের ছবি?  </a:t>
            </a:r>
            <a:endParaRPr lang="en-US" sz="40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19400" y="5562600"/>
            <a:ext cx="3505200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>
            <a:solidFill>
              <a:srgbClr val="FFFF00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বার্গার</a:t>
            </a:r>
            <a:endParaRPr lang="en-US" sz="40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10" descr="big-burger.jpg"/>
          <p:cNvPicPr>
            <a:picLocks noChangeAspect="1"/>
          </p:cNvPicPr>
          <p:nvPr/>
        </p:nvPicPr>
        <p:blipFill>
          <a:blip r:embed="rId5" cstate="print"/>
          <a:srcRect t="5941"/>
          <a:stretch>
            <a:fillRect/>
          </a:stretch>
        </p:blipFill>
        <p:spPr>
          <a:xfrm>
            <a:off x="228600" y="1981200"/>
            <a:ext cx="2819400" cy="3200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andi-2.jpg"/>
          <p:cNvPicPr>
            <a:picLocks noChangeAspect="1"/>
          </p:cNvPicPr>
          <p:nvPr/>
        </p:nvPicPr>
        <p:blipFill>
          <a:blip r:embed="rId2" cstate="print">
            <a:lum contrast="30000"/>
          </a:blip>
          <a:stretch>
            <a:fillRect/>
          </a:stretch>
        </p:blipFill>
        <p:spPr>
          <a:xfrm>
            <a:off x="4495800" y="1214120"/>
            <a:ext cx="4419600" cy="4272280"/>
          </a:xfrm>
          <a:prstGeom prst="rect">
            <a:avLst/>
          </a:prstGeom>
          <a:ln w="57150" cap="sq">
            <a:solidFill>
              <a:srgbClr val="FFC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 descr="candies-3.jpg"/>
          <p:cNvPicPr>
            <a:picLocks noChangeAspect="1"/>
          </p:cNvPicPr>
          <p:nvPr/>
        </p:nvPicPr>
        <p:blipFill>
          <a:blip r:embed="rId3" cstate="print">
            <a:lum contrast="30000"/>
          </a:blip>
          <a:stretch>
            <a:fillRect/>
          </a:stretch>
        </p:blipFill>
        <p:spPr>
          <a:xfrm>
            <a:off x="228600" y="1219200"/>
            <a:ext cx="4138022" cy="4267200"/>
          </a:xfrm>
          <a:prstGeom prst="rect">
            <a:avLst/>
          </a:prstGeom>
          <a:ln w="38100" cap="sq">
            <a:solidFill>
              <a:srgbClr val="FFC000"/>
            </a:solidFill>
            <a:prstDash val="solid"/>
            <a:miter lim="800000"/>
          </a:ln>
          <a:effectLst>
            <a:glow rad="139700">
              <a:schemeClr val="accent6">
                <a:satMod val="175000"/>
                <a:alpha val="40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1295400" y="228600"/>
            <a:ext cx="6477000" cy="707886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  <a:ln w="28575">
            <a:solidFill>
              <a:srgbClr val="990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ছবিতে এগুলো কি দেখতে পাচ্ছ?</a:t>
            </a:r>
            <a:endParaRPr lang="en-US" sz="4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67000" y="5943600"/>
            <a:ext cx="3733800" cy="707886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28575">
            <a:solidFill>
              <a:srgbClr val="99000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000" smtClean="0">
                <a:solidFill>
                  <a:srgbClr val="990000"/>
                </a:solidFill>
                <a:latin typeface="NikoshBAN" pitchFamily="2" charset="0"/>
                <a:cs typeface="NikoshBAN" pitchFamily="2" charset="0"/>
              </a:rPr>
              <a:t>ক্যান্ডি </a:t>
            </a:r>
            <a:endParaRPr lang="en-US" sz="4000" dirty="0">
              <a:solidFill>
                <a:srgbClr val="99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oft drink-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0" y="1160559"/>
            <a:ext cx="7848600" cy="455444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TextBox 3"/>
          <p:cNvSpPr txBox="1"/>
          <p:nvPr/>
        </p:nvSpPr>
        <p:spPr>
          <a:xfrm>
            <a:off x="1295400" y="228600"/>
            <a:ext cx="6477000" cy="70788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rgbClr val="7030A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prst="cross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ছবিতে এগুলো কি দেখতে পাচ্ছ?</a:t>
            </a:r>
            <a:endParaRPr lang="en-US" sz="4000" dirty="0">
              <a:solidFill>
                <a:schemeClr val="bg2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4600" y="6019800"/>
            <a:ext cx="4191000" cy="70788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rgbClr val="7030A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prst="cross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কোমল পানীয়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FF"/>
            </a:gs>
            <a:gs pos="7001">
              <a:srgbClr val="E6E6E6"/>
            </a:gs>
            <a:gs pos="32001">
              <a:srgbClr val="7D8496"/>
            </a:gs>
            <a:gs pos="47000">
              <a:srgbClr val="E6E6E6"/>
            </a:gs>
            <a:gs pos="85001">
              <a:srgbClr val="7D8496"/>
            </a:gs>
            <a:gs pos="100000">
              <a:srgbClr val="E6E6E6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ran.jpg"/>
          <p:cNvPicPr>
            <a:picLocks noChangeAspect="1"/>
          </p:cNvPicPr>
          <p:nvPr/>
        </p:nvPicPr>
        <p:blipFill>
          <a:blip r:embed="rId2" cstate="print">
            <a:lum contrast="30000"/>
          </a:blip>
          <a:stretch>
            <a:fillRect/>
          </a:stretch>
        </p:blipFill>
        <p:spPr>
          <a:xfrm>
            <a:off x="5736798" y="1752600"/>
            <a:ext cx="2797602" cy="3886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 descr="pshezan_mango_juice-001_mid.jpg"/>
          <p:cNvPicPr>
            <a:picLocks noChangeAspect="1"/>
          </p:cNvPicPr>
          <p:nvPr/>
        </p:nvPicPr>
        <p:blipFill>
          <a:blip r:embed="rId3" cstate="print">
            <a:lum contrast="40000"/>
          </a:blip>
          <a:stretch>
            <a:fillRect/>
          </a:stretch>
        </p:blipFill>
        <p:spPr>
          <a:xfrm>
            <a:off x="510754" y="1752600"/>
            <a:ext cx="3168644" cy="3886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Oval 4"/>
          <p:cNvSpPr/>
          <p:nvPr/>
        </p:nvSpPr>
        <p:spPr>
          <a:xfrm>
            <a:off x="2057400" y="304800"/>
            <a:ext cx="5029200" cy="1295400"/>
          </a:xfrm>
          <a:prstGeom prst="ellipse">
            <a:avLst/>
          </a:prstGeom>
          <a:blipFill>
            <a:blip r:embed="rId4" cstate="print"/>
            <a:tile tx="0" ty="0" sx="100000" sy="100000" flip="none" algn="tl"/>
          </a:blipFill>
          <a:ln w="38100">
            <a:solidFill>
              <a:srgbClr val="33CCFF"/>
            </a:solidFill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এগুলো কিসের ছবি?  </a:t>
            </a:r>
            <a:endParaRPr lang="en-US" sz="40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81200" y="5845314"/>
            <a:ext cx="5334000" cy="707886"/>
          </a:xfrm>
          <a:prstGeom prst="rect">
            <a:avLst/>
          </a:prstGeom>
          <a:blipFill>
            <a:blip r:embed="rId5" cstate="print"/>
            <a:tile tx="0" ty="0" sx="100000" sy="100000" flip="none" algn="tl"/>
          </a:blipFill>
          <a:ln w="38100">
            <a:solidFill>
              <a:schemeClr val="tx1">
                <a:lumMod val="95000"/>
                <a:lumOff val="5000"/>
              </a:schemeClr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rgbClr val="990000"/>
                </a:solidFill>
                <a:latin typeface="NikoshBAN" pitchFamily="2" charset="0"/>
                <a:cs typeface="NikoshBAN" pitchFamily="2" charset="0"/>
              </a:rPr>
              <a:t>কৃত্রিম  বিভিন্ন ফলের রস</a:t>
            </a:r>
            <a:endParaRPr lang="en-US" sz="4000" dirty="0">
              <a:solidFill>
                <a:srgbClr val="99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Pran_Frooto_Mango_Juice_.jpg"/>
          <p:cNvPicPr>
            <a:picLocks noChangeAspect="1"/>
          </p:cNvPicPr>
          <p:nvPr/>
        </p:nvPicPr>
        <p:blipFill>
          <a:blip r:embed="rId6" cstate="print"/>
          <a:srcRect l="31034" r="24137"/>
          <a:stretch>
            <a:fillRect/>
          </a:stretch>
        </p:blipFill>
        <p:spPr>
          <a:xfrm>
            <a:off x="3755598" y="1752600"/>
            <a:ext cx="1909011" cy="3886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hocolate.jpg"/>
          <p:cNvPicPr>
            <a:picLocks noChangeAspect="1"/>
          </p:cNvPicPr>
          <p:nvPr/>
        </p:nvPicPr>
        <p:blipFill>
          <a:blip r:embed="rId3" cstate="print">
            <a:lum contrast="10000"/>
          </a:blip>
          <a:stretch>
            <a:fillRect/>
          </a:stretch>
        </p:blipFill>
        <p:spPr>
          <a:xfrm>
            <a:off x="533400" y="1524000"/>
            <a:ext cx="8305800" cy="4191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Oval 2"/>
          <p:cNvSpPr/>
          <p:nvPr/>
        </p:nvSpPr>
        <p:spPr>
          <a:xfrm>
            <a:off x="1676400" y="76200"/>
            <a:ext cx="5715000" cy="12954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rgbClr val="7030A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এটা কিসের ছবি?  </a:t>
            </a:r>
            <a:endParaRPr lang="en-US" sz="40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90800" y="5943600"/>
            <a:ext cx="3962400" cy="70788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0000FF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rgbClr val="CC00FF"/>
                </a:solidFill>
                <a:latin typeface="NikoshBAN" pitchFamily="2" charset="0"/>
                <a:cs typeface="NikoshBAN" pitchFamily="2" charset="0"/>
              </a:rPr>
              <a:t>চকলেট </a:t>
            </a:r>
            <a:endParaRPr lang="en-US" sz="4000" dirty="0">
              <a:solidFill>
                <a:srgbClr val="CC00FF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6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6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rgar-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43600" y="3343276"/>
            <a:ext cx="2590800" cy="2438400"/>
          </a:xfrm>
          <a:prstGeom prst="ellipse">
            <a:avLst/>
          </a:prstGeom>
          <a:ln w="63500" cap="rnd">
            <a:solidFill>
              <a:srgbClr val="FFFF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Picture 3" descr="candies-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81824" y="1219200"/>
            <a:ext cx="2533176" cy="2036673"/>
          </a:xfrm>
          <a:prstGeom prst="ellipse">
            <a:avLst/>
          </a:prstGeom>
          <a:ln w="63500" cap="rnd">
            <a:solidFill>
              <a:srgbClr val="FFFF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Picture 4" descr="chocolat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96000" y="1447800"/>
            <a:ext cx="2794000" cy="1676400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 descr="potato c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76600" y="3515360"/>
            <a:ext cx="2438400" cy="2275840"/>
          </a:xfrm>
          <a:prstGeom prst="rect">
            <a:avLst/>
          </a:prstGeom>
          <a:ln w="38100" cap="sq">
            <a:solidFill>
              <a:srgbClr val="99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 descr="potato-chips-1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94640" y="3429000"/>
            <a:ext cx="2677160" cy="2362200"/>
          </a:xfrm>
          <a:prstGeom prst="ellipse">
            <a:avLst/>
          </a:prstGeom>
          <a:ln w="63500" cap="rnd">
            <a:solidFill>
              <a:srgbClr val="B0B1E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Picture 7" descr="Pran_Frooto_Mango_Juice_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81000" y="1143000"/>
            <a:ext cx="1981200" cy="2057400"/>
          </a:xfrm>
          <a:prstGeom prst="rect">
            <a:avLst/>
          </a:prstGeom>
          <a:ln w="38100" cap="sq">
            <a:solidFill>
              <a:srgbClr val="FFFF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1600200" y="152400"/>
            <a:ext cx="5943600" cy="707886"/>
          </a:xfrm>
          <a:prstGeom prst="rect">
            <a:avLst/>
          </a:prstGeom>
          <a:solidFill>
            <a:srgbClr val="B0B1EC"/>
          </a:solidFill>
          <a:ln w="28575">
            <a:solidFill>
              <a:srgbClr val="0000FF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ছবির খাদ্যগুলোর নাম কি?</a:t>
            </a:r>
            <a:endParaRPr lang="en-US" sz="40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981200" y="6019800"/>
            <a:ext cx="5334000" cy="707886"/>
          </a:xfrm>
          <a:prstGeom prst="rect">
            <a:avLst/>
          </a:prstGeom>
          <a:solidFill>
            <a:srgbClr val="B0B1EC"/>
          </a:solidFill>
          <a:ln w="38100">
            <a:solidFill>
              <a:srgbClr val="0000FF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জাঙ্ক খাদ্য বা জাঙ্কফুড</a:t>
            </a:r>
            <a:endParaRPr lang="en-US" sz="40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133600" y="533400"/>
            <a:ext cx="4953000" cy="1905000"/>
          </a:xfrm>
          <a:prstGeom prst="ellipse">
            <a:avLst/>
          </a:prstGeom>
          <a:blipFill>
            <a:blip r:embed="rId2" cstate="print"/>
            <a:tile tx="0" ty="0" sx="100000" sy="100000" flip="none" algn="tl"/>
          </a:blipFill>
          <a:ln w="38100">
            <a:solidFill>
              <a:srgbClr val="7030A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জাঙ্কফুড কী?</a:t>
            </a:r>
            <a:endParaRPr lang="en-US" sz="40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4267200" y="2514600"/>
            <a:ext cx="685800" cy="1219200"/>
          </a:xfrm>
          <a:prstGeom prst="downArrow">
            <a:avLst/>
          </a:prstGeom>
          <a:solidFill>
            <a:srgbClr val="B0B1EC"/>
          </a:solidFill>
          <a:ln>
            <a:solidFill>
              <a:srgbClr val="0000FF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609600" y="3886200"/>
            <a:ext cx="8001000" cy="2362200"/>
          </a:xfrm>
          <a:prstGeom prst="roundRect">
            <a:avLst/>
          </a:prstGeom>
          <a:blipFill>
            <a:blip r:embed="rId3" cstate="print"/>
            <a:tile tx="0" ty="0" sx="100000" sy="100000" flip="none" algn="tl"/>
          </a:blipFill>
          <a:ln>
            <a:solidFill>
              <a:srgbClr val="0000FF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জাঙ্কফুড হচ্ছে একধরনের কৃত্রিম খাদ্য যাতে চর্বি,লবণ,কার্বনেট ইত্যাদি ক্ষতিকারক দ্রব্যের  আধিক্য থাকে।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1143000"/>
            <a:ext cx="6172200" cy="175432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rgbClr val="99000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জাঙ্কফুড খাওয়া উচিত নয় কেন?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3705761"/>
            <a:ext cx="8001000" cy="132343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rgbClr val="99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rgbClr val="990000"/>
                </a:solidFill>
                <a:latin typeface="NikoshBAN" pitchFamily="2" charset="0"/>
                <a:cs typeface="NikoshBAN" pitchFamily="2" charset="0"/>
              </a:rPr>
              <a:t>জাঙ্কফুডে উচ্চ মাত্রায় চর্বি, লবণ বা চিনি থাকে।</a:t>
            </a:r>
            <a:endParaRPr lang="en-US" sz="4000" dirty="0" smtClean="0">
              <a:solidFill>
                <a:srgbClr val="99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000" dirty="0" smtClean="0">
                <a:solidFill>
                  <a:srgbClr val="990000"/>
                </a:solidFill>
                <a:latin typeface="NikoshBAN" pitchFamily="2" charset="0"/>
                <a:cs typeface="NikoshBAN" pitchFamily="2" charset="0"/>
              </a:rPr>
              <a:t>যা স্বাস্থ্যের  জন্য মোটেও উপকারী নয়।</a:t>
            </a:r>
            <a:endParaRPr lang="en-US" sz="4000" dirty="0">
              <a:solidFill>
                <a:srgbClr val="99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unched Tape 1"/>
          <p:cNvSpPr/>
          <p:nvPr/>
        </p:nvSpPr>
        <p:spPr>
          <a:xfrm>
            <a:off x="533400" y="762000"/>
            <a:ext cx="7772400" cy="5181600"/>
          </a:xfrm>
          <a:prstGeom prst="flowChartPunchedTape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9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নিরব পাঠ</a:t>
            </a:r>
            <a:endParaRPr lang="en-US" sz="96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832783"/>
            <a:ext cx="2590800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bn-BD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বার্গার</a:t>
            </a:r>
          </a:p>
          <a:p>
            <a:pPr>
              <a:lnSpc>
                <a:spcPct val="150000"/>
              </a:lnSpc>
            </a:pPr>
            <a:r>
              <a:rPr lang="bn-BD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ক্যান্ডি</a:t>
            </a:r>
          </a:p>
          <a:p>
            <a:pPr>
              <a:lnSpc>
                <a:spcPct val="150000"/>
              </a:lnSpc>
            </a:pPr>
            <a:r>
              <a:rPr lang="bn-BD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আলুর চিপস চকলেট </a:t>
            </a:r>
          </a:p>
          <a:p>
            <a:pPr>
              <a:lnSpc>
                <a:spcPct val="150000"/>
              </a:lnSpc>
            </a:pPr>
            <a:r>
              <a:rPr lang="bn-BD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কোমল পানীয়</a:t>
            </a:r>
          </a:p>
          <a:p>
            <a:pPr>
              <a:lnSpc>
                <a:spcPct val="150000"/>
              </a:lnSpc>
            </a:pPr>
            <a:r>
              <a:rPr lang="bn-BD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আইসক্রীম</a:t>
            </a:r>
          </a:p>
          <a:p>
            <a:r>
              <a:rPr lang="bn-BD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bn-BD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bargar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81800" y="2895600"/>
            <a:ext cx="1600200" cy="1143000"/>
          </a:xfrm>
          <a:prstGeom prst="rect">
            <a:avLst/>
          </a:prstGeom>
          <a:ln w="38100" cap="sq">
            <a:solidFill>
              <a:srgbClr val="0000FF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 descr="soft-drink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81800" y="5505450"/>
            <a:ext cx="1600200" cy="1200150"/>
          </a:xfrm>
          <a:prstGeom prst="rect">
            <a:avLst/>
          </a:prstGeom>
          <a:solidFill>
            <a:srgbClr val="0000FF"/>
          </a:solidFill>
          <a:ln w="38100" cap="sq">
            <a:solidFill>
              <a:srgbClr val="0000FF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 descr="potato-chips-1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81800" y="4114800"/>
            <a:ext cx="1600200" cy="1317498"/>
          </a:xfrm>
          <a:prstGeom prst="rect">
            <a:avLst/>
          </a:prstGeom>
          <a:ln w="38100" cap="sq">
            <a:solidFill>
              <a:srgbClr val="0000FF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 descr="candi-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781800" y="838200"/>
            <a:ext cx="1600200" cy="942474"/>
          </a:xfrm>
          <a:prstGeom prst="rect">
            <a:avLst/>
          </a:prstGeom>
          <a:ln w="38100" cap="sq">
            <a:solidFill>
              <a:srgbClr val="0000FF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 descr="chocolate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781800" y="1905000"/>
            <a:ext cx="1600200" cy="914400"/>
          </a:xfrm>
          <a:prstGeom prst="rect">
            <a:avLst/>
          </a:prstGeom>
          <a:ln w="38100" cap="sq">
            <a:solidFill>
              <a:srgbClr val="0000FF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1371600" y="54114"/>
            <a:ext cx="6248400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দাগ টেনে ছবির সাথে নামের মিল কর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1752600" y="1447800"/>
            <a:ext cx="4876800" cy="1828800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1828800" y="1295400"/>
            <a:ext cx="4724400" cy="1066800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2667000" y="3276600"/>
            <a:ext cx="3962400" cy="1524000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2133600" y="2362200"/>
            <a:ext cx="4343400" cy="1752600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2971800" y="5105400"/>
            <a:ext cx="3581400" cy="914400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0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1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533400"/>
            <a:ext cx="5486400" cy="646331"/>
          </a:xfrm>
          <a:prstGeom prst="rect">
            <a:avLst/>
          </a:prstGeom>
          <a:solidFill>
            <a:srgbClr val="B0B1EC"/>
          </a:solidFill>
          <a:ln w="38100">
            <a:solidFill>
              <a:srgbClr val="0070C0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সঠিক উত্তরটি বল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5218093"/>
            <a:ext cx="5562600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৩।জাঙ্কফুডে উচ্চ মাত্রায় কি থাকে?</a:t>
            </a:r>
          </a:p>
          <a:p>
            <a:r>
              <a:rPr lang="bn-BD" sz="2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 ক)পুষ্টি খ)ভিটামিন গ)শক্তি ঘ) চর্বি । 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1712893"/>
            <a:ext cx="5791200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marL="742950" indent="-742950"/>
            <a:r>
              <a:rPr lang="bn-BD" sz="2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১।নিচের কোনটি জাঙ্কফুড?</a:t>
            </a:r>
          </a:p>
          <a:p>
            <a:r>
              <a:rPr lang="bn-BD" sz="2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       ক )পানি    খ) রুটি   গ)বার্গার   ঘ)ডাল ।</a:t>
            </a:r>
          </a:p>
        </p:txBody>
      </p:sp>
      <p:sp>
        <p:nvSpPr>
          <p:cNvPr id="8" name="Rectangle 7"/>
          <p:cNvSpPr/>
          <p:nvPr/>
        </p:nvSpPr>
        <p:spPr>
          <a:xfrm>
            <a:off x="609600" y="3465493"/>
            <a:ext cx="6400800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marL="742950" indent="-742950"/>
            <a:r>
              <a:rPr lang="bn-BD" sz="2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২।কান্ডি কোন ধরনের খাদ্য?</a:t>
            </a:r>
          </a:p>
          <a:p>
            <a:r>
              <a:rPr lang="bn-BD" sz="2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ক)সুষম খাদ্য খ)জাঙ্কফুড গ)শর্করা খাদ্য ঘ)আমিষ খাদ্য।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86600" y="1915180"/>
            <a:ext cx="1752600" cy="52322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>
            <a:solidFill>
              <a:srgbClr val="CC00FF"/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গ)বার্গার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315200" y="3667780"/>
            <a:ext cx="1676400" cy="52322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>
            <a:solidFill>
              <a:srgbClr val="CC00FF"/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খ)জাঙ্কফুড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239000" y="5420380"/>
            <a:ext cx="1600200" cy="52322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>
            <a:solidFill>
              <a:srgbClr val="CC00FF"/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ঘ)চর্বি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81200" y="1349514"/>
            <a:ext cx="5181600" cy="70788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28575">
            <a:solidFill>
              <a:srgbClr val="99000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rgbClr val="990000"/>
                </a:solidFill>
                <a:latin typeface="NikoshBAN" pitchFamily="2" charset="0"/>
                <a:cs typeface="NikoshBAN" pitchFamily="2" charset="0"/>
              </a:rPr>
              <a:t>নিচের প্রশ্নগুলোর উত্তর লিখ।</a:t>
            </a:r>
            <a:endParaRPr lang="en-US" sz="4000" dirty="0">
              <a:solidFill>
                <a:srgbClr val="99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66800" y="3810000"/>
            <a:ext cx="7086600" cy="1938992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38100">
            <a:solidFill>
              <a:srgbClr val="99000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bn-BD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জাঙ্কফুড কী?</a:t>
            </a:r>
          </a:p>
          <a:p>
            <a:pPr marL="742950" indent="-742950">
              <a:buFont typeface="+mj-lt"/>
              <a:buAutoNum type="arabicPeriod"/>
            </a:pPr>
            <a:r>
              <a:rPr lang="bn-BD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ছয়টি জাঙ্কফুড এর নাম লিখ।</a:t>
            </a:r>
          </a:p>
          <a:p>
            <a:pPr marL="742950" indent="-742950">
              <a:buFont typeface="+mj-lt"/>
              <a:buAutoNum type="arabicPeriod"/>
            </a:pPr>
            <a:r>
              <a:rPr lang="bn-BD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জাঙ্কফুড খাওয়া উচিত নয় কেন?</a:t>
            </a:r>
            <a:endParaRPr lang="en-US" sz="40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4267200" y="2362200"/>
            <a:ext cx="609600" cy="1143000"/>
          </a:xfrm>
          <a:prstGeom prst="downArrow">
            <a:avLst/>
          </a:prstGeom>
          <a:solidFill>
            <a:srgbClr val="7030A0"/>
          </a:solidFill>
          <a:ln>
            <a:solidFill>
              <a:srgbClr val="99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057400" y="533400"/>
            <a:ext cx="5105400" cy="1524000"/>
          </a:xfrm>
          <a:prstGeom prst="roundRect">
            <a:avLst/>
          </a:prstGeom>
          <a:blipFill>
            <a:blip r:embed="rId3" cstate="print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Left-Right Arrow 3"/>
          <p:cNvSpPr/>
          <p:nvPr/>
        </p:nvSpPr>
        <p:spPr>
          <a:xfrm>
            <a:off x="2438400" y="609600"/>
            <a:ext cx="4343400" cy="1295400"/>
          </a:xfrm>
          <a:prstGeom prst="leftRightArrow">
            <a:avLst/>
          </a:prstGeom>
          <a:blipFill>
            <a:blip r:embed="rId4" cstate="print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40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4267200" y="2286000"/>
            <a:ext cx="762000" cy="1219200"/>
          </a:xfrm>
          <a:prstGeom prst="downArrow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CC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905000" y="3657600"/>
            <a:ext cx="5486400" cy="2438400"/>
          </a:xfrm>
          <a:prstGeom prst="ellipse">
            <a:avLst/>
          </a:prstGeom>
          <a:blipFill>
            <a:blip r:embed="rId3" cstate="print"/>
            <a:tile tx="0" ty="0" sx="100000" sy="100000" flip="none" algn="tl"/>
          </a:blipFill>
          <a:ln w="57150"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তুমি খাও এমন কিছু জাঙ্কফুডের নাম লিখে আনবে।</a:t>
            </a:r>
            <a:endParaRPr lang="en-US" sz="40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C9FCB"/>
            </a:gs>
            <a:gs pos="13000">
              <a:srgbClr val="F8B049"/>
            </a:gs>
            <a:gs pos="21001">
              <a:srgbClr val="F8B049"/>
            </a:gs>
            <a:gs pos="63000">
              <a:srgbClr val="FEE7F2"/>
            </a:gs>
            <a:gs pos="67000">
              <a:srgbClr val="F952A0"/>
            </a:gs>
            <a:gs pos="69000">
              <a:srgbClr val="C50849"/>
            </a:gs>
            <a:gs pos="82001">
              <a:srgbClr val="B43E85"/>
            </a:gs>
            <a:gs pos="100000">
              <a:srgbClr val="F8B049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eautiful-rose-flower-wallpaper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" y="1905000"/>
            <a:ext cx="7467600" cy="4345371"/>
          </a:xfrm>
          <a:prstGeom prst="rect">
            <a:avLst/>
          </a:prstGeom>
          <a:ln w="38100" cap="sq">
            <a:solidFill>
              <a:srgbClr val="990000"/>
            </a:solidFill>
            <a:prstDash val="solid"/>
            <a:miter lim="800000"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3" name="Rounded Rectangle 2"/>
          <p:cNvSpPr/>
          <p:nvPr/>
        </p:nvSpPr>
        <p:spPr>
          <a:xfrm>
            <a:off x="2667000" y="457200"/>
            <a:ext cx="3733800" cy="1143000"/>
          </a:xfrm>
          <a:prstGeom prst="round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0" scaled="1"/>
            <a:tileRect/>
          </a:gradFill>
          <a:ln w="38100">
            <a:solidFill>
              <a:schemeClr val="bg2">
                <a:lumMod val="1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dirty="0" smtClean="0">
                <a:solidFill>
                  <a:srgbClr val="9900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ধন্যবাদ </a:t>
            </a:r>
            <a:endParaRPr lang="en-US" sz="8000" dirty="0">
              <a:solidFill>
                <a:srgbClr val="990000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642</TotalTime>
  <Words>263</Words>
  <Application>Microsoft Office PowerPoint</Application>
  <PresentationFormat>On-screen Show (4:3)</PresentationFormat>
  <Paragraphs>63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pti noakhali</dc:creator>
  <cp:lastModifiedBy>joyanta</cp:lastModifiedBy>
  <cp:revision>125</cp:revision>
  <dcterms:created xsi:type="dcterms:W3CDTF">2006-08-16T00:00:00Z</dcterms:created>
  <dcterms:modified xsi:type="dcterms:W3CDTF">2013-04-24T15:00:55Z</dcterms:modified>
</cp:coreProperties>
</file>